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6"/>
  </p:notesMasterIdLst>
  <p:sldIdLst>
    <p:sldId id="256" r:id="rId2"/>
    <p:sldId id="280" r:id="rId3"/>
    <p:sldId id="257" r:id="rId4"/>
    <p:sldId id="259" r:id="rId5"/>
    <p:sldId id="261" r:id="rId6"/>
    <p:sldId id="258" r:id="rId7"/>
    <p:sldId id="262" r:id="rId8"/>
    <p:sldId id="264" r:id="rId9"/>
    <p:sldId id="265" r:id="rId10"/>
    <p:sldId id="266" r:id="rId11"/>
    <p:sldId id="260" r:id="rId12"/>
    <p:sldId id="272" r:id="rId13"/>
    <p:sldId id="267" r:id="rId14"/>
    <p:sldId id="269" r:id="rId15"/>
    <p:sldId id="268" r:id="rId16"/>
    <p:sldId id="270" r:id="rId17"/>
    <p:sldId id="273" r:id="rId18"/>
    <p:sldId id="275" r:id="rId19"/>
    <p:sldId id="277" r:id="rId20"/>
    <p:sldId id="278" r:id="rId21"/>
    <p:sldId id="279" r:id="rId22"/>
    <p:sldId id="271" r:id="rId23"/>
    <p:sldId id="282" r:id="rId24"/>
    <p:sldId id="28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74" autoAdjust="0"/>
  </p:normalViewPr>
  <p:slideViewPr>
    <p:cSldViewPr snapToGrid="0">
      <p:cViewPr varScale="1">
        <p:scale>
          <a:sx n="53" d="100"/>
          <a:sy n="53" d="100"/>
        </p:scale>
        <p:origin x="11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15DA-83C9-4F7C-B110-8878C3CBAAE7}" type="datetimeFigureOut">
              <a:rPr lang="nl-NL" smtClean="0"/>
              <a:t>14-2-2022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AEC3-1DF8-4D79-B24C-0C2491666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8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https://www.youtube.com/watch?v=BmT7OyYuiPI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47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64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33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https://www.youtube.com/watch?v=b15Hy3jCPDs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92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T7OyYuiPI?feature=oembed" TargetMode="Externa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15Hy3jCPDs?feature=oembed" TargetMode="Externa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CCE43-E342-4D79-825C-F105769C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>
            <a:normAutofit/>
          </a:bodyPr>
          <a:lstStyle/>
          <a:p>
            <a:pPr algn="l"/>
            <a:r>
              <a:rPr lang="nl-NL" sz="4200"/>
              <a:t>Microbiologie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75FE6-5D46-406B-9A4C-401E68908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50" y="4700659"/>
            <a:ext cx="4334664" cy="160422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Les 2: De bouw van bacteriën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erson using microscope">
            <a:extLst>
              <a:ext uri="{FF2B5EF4-FFF2-40B4-BE49-F238E27FC236}">
                <a16:creationId xmlns:a16="http://schemas.microsoft.com/office/drawing/2014/main" id="{78A08EC0-E516-4207-9B0B-7F44D3CA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8" r="36029"/>
          <a:stretch/>
        </p:blipFill>
        <p:spPr>
          <a:xfrm>
            <a:off x="6222420" y="541964"/>
            <a:ext cx="5309759" cy="57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3E6AD2-5821-410E-AE97-4E323D7D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58" y="2048979"/>
            <a:ext cx="5328264" cy="40894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41E7FE3-7F68-4E55-B21A-CA5F53AD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nl-NL" dirty="0"/>
              <a:t>Onderdelen van een bacterie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09B95-D039-4E51-8162-667567DB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917700"/>
            <a:ext cx="6465046" cy="4711700"/>
          </a:xfrm>
        </p:spPr>
        <p:txBody>
          <a:bodyPr>
            <a:normAutofit/>
          </a:bodyPr>
          <a:lstStyle/>
          <a:p>
            <a:r>
              <a:rPr lang="nl-NL" sz="2800" dirty="0"/>
              <a:t>Bacterieel DNA ligt op 2 plaatsen in het cytoplasma </a:t>
            </a:r>
          </a:p>
          <a:p>
            <a:pPr lvl="1"/>
            <a:r>
              <a:rPr lang="nl-NL" sz="2400" dirty="0"/>
              <a:t>In het </a:t>
            </a:r>
            <a:r>
              <a:rPr lang="nl-NL" sz="2400" b="1" dirty="0"/>
              <a:t>circulair chromosoom </a:t>
            </a:r>
          </a:p>
          <a:p>
            <a:pPr lvl="1"/>
            <a:r>
              <a:rPr lang="nl-NL" sz="2400" dirty="0"/>
              <a:t>In </a:t>
            </a:r>
            <a:r>
              <a:rPr lang="nl-NL" sz="2400" b="1" dirty="0"/>
              <a:t>plasmiden</a:t>
            </a:r>
            <a:r>
              <a:rPr lang="nl-NL" sz="2400" dirty="0"/>
              <a:t>, kleine circulaire DNA-eenheden voor overdracht genetisch materiaal tussen bacteriën</a:t>
            </a:r>
          </a:p>
          <a:p>
            <a:endParaRPr lang="nl-NL" sz="2800" b="1" dirty="0"/>
          </a:p>
          <a:p>
            <a:r>
              <a:rPr lang="nl-NL" sz="2800" dirty="0"/>
              <a:t>In de </a:t>
            </a:r>
            <a:r>
              <a:rPr lang="nl-NL" sz="2800" b="1" dirty="0"/>
              <a:t>ribosomen</a:t>
            </a:r>
            <a:r>
              <a:rPr lang="nl-NL" sz="2800" dirty="0"/>
              <a:t> worden eiwitten (proteïnen) gemaakt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324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0A53D37-140A-4FEB-999A-9EA596179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4" y="2811249"/>
            <a:ext cx="4018546" cy="3513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934B98-E943-43CF-AC19-2BA3A52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Werkblad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E22BF-7232-4414-B02C-79AFC4AE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 	</a:t>
            </a:r>
            <a:r>
              <a:rPr lang="nl-NL" dirty="0"/>
              <a:t>Vul in het werkblad onderdelen en functies in. Maak daarbij gebruik 		van je boek, hoofdstuk 12 en gebruik eventueel internet voor extra 		informatie.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Hoe 	</a:t>
            </a:r>
            <a:r>
              <a:rPr lang="nl-NL" dirty="0"/>
              <a:t>Zelfstandig 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Tijd	</a:t>
            </a:r>
            <a:r>
              <a:rPr lang="nl-NL" dirty="0"/>
              <a:t>15 minuten 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47819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34B98-E943-43CF-AC19-2BA3A52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Werkblad - Bespreken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D61F197-40CB-4A45-8E57-02E4A3A33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20" y="1570705"/>
            <a:ext cx="5730360" cy="46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30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169BFE2-03AC-4968-AF1A-42523FF0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nl-NL" dirty="0"/>
              <a:t>Hans </a:t>
            </a:r>
            <a:r>
              <a:rPr lang="nl-NL" dirty="0" err="1"/>
              <a:t>christian</a:t>
            </a:r>
            <a:r>
              <a:rPr lang="nl-NL" dirty="0"/>
              <a:t> Gram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2CDB0C-208B-43C2-9371-42A17441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5363652" cy="4190331"/>
          </a:xfrm>
        </p:spPr>
        <p:txBody>
          <a:bodyPr>
            <a:normAutofit/>
          </a:bodyPr>
          <a:lstStyle/>
          <a:p>
            <a:r>
              <a:rPr lang="nl-NL" sz="2800" dirty="0"/>
              <a:t>Deense bioloog uit de 19</a:t>
            </a:r>
            <a:r>
              <a:rPr lang="nl-NL" sz="2800" baseline="30000" dirty="0"/>
              <a:t>de</a:t>
            </a:r>
            <a:r>
              <a:rPr lang="nl-NL" sz="2800" dirty="0"/>
              <a:t> eeuw</a:t>
            </a:r>
          </a:p>
          <a:p>
            <a:r>
              <a:rPr lang="nl-NL" sz="2800" dirty="0"/>
              <a:t>Indeling van bacteriën </a:t>
            </a:r>
          </a:p>
          <a:p>
            <a:r>
              <a:rPr lang="nl-NL" sz="2800" dirty="0"/>
              <a:t>Celwand reageert met een kleuring</a:t>
            </a:r>
          </a:p>
          <a:p>
            <a:r>
              <a:rPr lang="nl-NL" sz="2800" b="1" dirty="0"/>
              <a:t>Gramkleuring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ans Christian Gram - Alchetron, The Free Social Encyclopedia">
            <a:extLst>
              <a:ext uri="{FF2B5EF4-FFF2-40B4-BE49-F238E27FC236}">
                <a16:creationId xmlns:a16="http://schemas.microsoft.com/office/drawing/2014/main" id="{9AD08BCC-4E6A-44B3-A375-6BDA70BF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3853" y="2114549"/>
            <a:ext cx="2959331" cy="42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48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FE8A6-21F3-441C-83BE-C51A051E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5047897" cy="1382156"/>
          </a:xfrm>
        </p:spPr>
        <p:txBody>
          <a:bodyPr/>
          <a:lstStyle/>
          <a:p>
            <a:r>
              <a:rPr lang="nl-NL" dirty="0"/>
              <a:t>Gramkleuring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676375-2392-465E-9951-8099C4E6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04" y="990600"/>
            <a:ext cx="5047897" cy="552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1. Fixatie</a:t>
            </a:r>
          </a:p>
          <a:p>
            <a:r>
              <a:rPr lang="nl-NL" dirty="0"/>
              <a:t>Zodat de bacterie op het preparaatglas blijft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2. Kleuring met kristal violet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3. Kleuring met </a:t>
            </a:r>
            <a:r>
              <a:rPr lang="nl-NL" b="1" dirty="0" err="1"/>
              <a:t>lugol</a:t>
            </a:r>
            <a:r>
              <a:rPr lang="nl-NL" b="1" dirty="0"/>
              <a:t> jodium </a:t>
            </a:r>
          </a:p>
          <a:p>
            <a:r>
              <a:rPr lang="nl-NL" dirty="0"/>
              <a:t>Kristalviolet en jodium vormen kristalen met het </a:t>
            </a:r>
            <a:r>
              <a:rPr lang="nl-NL" dirty="0" err="1"/>
              <a:t>peptidoglycaan</a:t>
            </a:r>
            <a:r>
              <a:rPr lang="nl-NL" dirty="0"/>
              <a:t> </a:t>
            </a:r>
            <a:endParaRPr lang="nl-NL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B07845-2F08-4505-9DCA-2FEC9072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724" y="-12700"/>
            <a:ext cx="6823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97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FE8A6-21F3-441C-83BE-C51A051E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700"/>
            <a:ext cx="5047897" cy="1382156"/>
          </a:xfrm>
        </p:spPr>
        <p:txBody>
          <a:bodyPr/>
          <a:lstStyle/>
          <a:p>
            <a:r>
              <a:rPr lang="nl-NL" dirty="0"/>
              <a:t>Gramkleuring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676375-2392-465E-9951-8099C4E6A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04" y="990600"/>
            <a:ext cx="5047897" cy="552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4. Ontkleuring met ethanol </a:t>
            </a:r>
          </a:p>
          <a:p>
            <a:r>
              <a:rPr lang="nl-NL" dirty="0"/>
              <a:t>Hierdoor krimpt de dikke celwand van de gram+ bacterie, waardoor de kleuring niet kan worden </a:t>
            </a:r>
            <a:r>
              <a:rPr lang="nl-NL" dirty="0" err="1"/>
              <a:t>weggespoelt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5. Kleuring met </a:t>
            </a:r>
            <a:r>
              <a:rPr lang="nl-NL" b="1" dirty="0" err="1"/>
              <a:t>saffarine</a:t>
            </a:r>
            <a:endParaRPr lang="nl-NL" b="1" dirty="0"/>
          </a:p>
          <a:p>
            <a:r>
              <a:rPr lang="nl-NL" dirty="0"/>
              <a:t>Kleurt de gram- bacterie rood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8B07845-2F08-4505-9DCA-2FEC9072B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724" y="-12700"/>
            <a:ext cx="6823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39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E718C-29DC-4A01-AD80-E8460551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2461"/>
            <a:ext cx="11074400" cy="1382156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Hoe maak je een gram preparaat?</a:t>
            </a:r>
          </a:p>
        </p:txBody>
      </p:sp>
      <p:pic>
        <p:nvPicPr>
          <p:cNvPr id="4" name="Onlinemedia 3" title="Het maken van een gram preparaat">
            <a:hlinkClick r:id="" action="ppaction://media"/>
            <a:extLst>
              <a:ext uri="{FF2B5EF4-FFF2-40B4-BE49-F238E27FC236}">
                <a16:creationId xmlns:a16="http://schemas.microsoft.com/office/drawing/2014/main" id="{55B19F18-792A-4B8B-B080-0DF80C14E2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9119" y="1514617"/>
            <a:ext cx="8513762" cy="48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3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1B7C-E661-4BF3-B904-A77A84D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Vormen van bacteriën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1C5799C-871B-4903-A766-E20492ADC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280" y="1301216"/>
            <a:ext cx="6152105" cy="49678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inhoud 3">
            <a:extLst>
              <a:ext uri="{FF2B5EF4-FFF2-40B4-BE49-F238E27FC236}">
                <a16:creationId xmlns:a16="http://schemas.microsoft.com/office/drawing/2014/main" id="{E4AA616B-CA6D-44A8-8C24-D9409BAE46F3}"/>
              </a:ext>
            </a:extLst>
          </p:cNvPr>
          <p:cNvSpPr txBox="1">
            <a:spLocks/>
          </p:cNvSpPr>
          <p:nvPr/>
        </p:nvSpPr>
        <p:spPr>
          <a:xfrm>
            <a:off x="7218705" y="2057400"/>
            <a:ext cx="4828015" cy="4451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90000"/>
              </a:lnSpc>
            </a:pPr>
            <a:r>
              <a:rPr lang="en-US" dirty="0" err="1"/>
              <a:t>Bacteriën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door </a:t>
            </a:r>
            <a:r>
              <a:rPr lang="en-US" b="1" dirty="0" err="1"/>
              <a:t>binaire</a:t>
            </a:r>
            <a:r>
              <a:rPr lang="en-US" b="1" dirty="0"/>
              <a:t> </a:t>
            </a:r>
            <a:r>
              <a:rPr lang="en-US" b="1" dirty="0" err="1"/>
              <a:t>deling</a:t>
            </a:r>
            <a:endParaRPr lang="en-US" dirty="0"/>
          </a:p>
          <a:p>
            <a:pPr marL="0">
              <a:lnSpc>
                <a:spcPct val="90000"/>
              </a:lnSpc>
            </a:pPr>
            <a:endParaRPr lang="en-US" dirty="0"/>
          </a:p>
          <a:p>
            <a:pPr marL="0">
              <a:lnSpc>
                <a:spcPct val="90000"/>
              </a:lnSpc>
            </a:pPr>
            <a:r>
              <a:rPr lang="en-US" dirty="0"/>
              <a:t>Door de </a:t>
            </a:r>
            <a:r>
              <a:rPr lang="en-US" dirty="0" err="1"/>
              <a:t>manier</a:t>
            </a:r>
            <a:r>
              <a:rPr lang="en-US" dirty="0"/>
              <a:t> van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blijven</a:t>
            </a:r>
            <a:r>
              <a:rPr lang="en-US" dirty="0"/>
              <a:t> </a:t>
            </a:r>
            <a:r>
              <a:rPr lang="en-US" dirty="0" err="1"/>
              <a:t>sommigen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cellen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zitten</a:t>
            </a:r>
            <a:endParaRPr lang="en-US" dirty="0"/>
          </a:p>
          <a:p>
            <a:pPr marL="0">
              <a:lnSpc>
                <a:spcPct val="90000"/>
              </a:lnSpc>
            </a:pPr>
            <a:endParaRPr lang="en-US" dirty="0"/>
          </a:p>
          <a:p>
            <a:pPr marL="0">
              <a:lnSpc>
                <a:spcPct val="90000"/>
              </a:lnSpc>
            </a:pPr>
            <a:r>
              <a:rPr lang="en-US" dirty="0" err="1"/>
              <a:t>Bacteriën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in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, </a:t>
            </a:r>
            <a:r>
              <a:rPr lang="en-US" dirty="0" err="1"/>
              <a:t>namelijk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Kokken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Staafen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Andere</a:t>
            </a:r>
            <a:r>
              <a:rPr lang="en-US" dirty="0"/>
              <a:t>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E7A8122-56E4-4CB5-9CC9-01CB647C7F68}"/>
              </a:ext>
            </a:extLst>
          </p:cNvPr>
          <p:cNvSpPr txBox="1">
            <a:spLocks/>
          </p:cNvSpPr>
          <p:nvPr/>
        </p:nvSpPr>
        <p:spPr>
          <a:xfrm>
            <a:off x="348915" y="1251285"/>
            <a:ext cx="4235117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458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1B7C-E661-4BF3-B904-A77A84D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dirty="0"/>
              <a:t>Kokken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176D778-CD1E-4CC8-9CDE-C58199BE3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524"/>
          <a:stretch/>
        </p:blipFill>
        <p:spPr>
          <a:xfrm>
            <a:off x="2047839" y="533400"/>
            <a:ext cx="2241174" cy="57912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CF101-F85D-4BCA-8176-27424597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nl-NL" dirty="0"/>
              <a:t>Kokken (enkel)</a:t>
            </a:r>
          </a:p>
          <a:p>
            <a:r>
              <a:rPr lang="nl-NL" dirty="0" err="1"/>
              <a:t>Diplokokken</a:t>
            </a:r>
            <a:r>
              <a:rPr lang="nl-NL" dirty="0"/>
              <a:t> (dubbel)</a:t>
            </a:r>
          </a:p>
          <a:p>
            <a:r>
              <a:rPr lang="nl-NL" dirty="0" err="1"/>
              <a:t>Staphylokokken</a:t>
            </a:r>
            <a:endParaRPr lang="nl-NL" dirty="0"/>
          </a:p>
          <a:p>
            <a:r>
              <a:rPr lang="nl-NL" dirty="0"/>
              <a:t>Streptokokken 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E7A8122-56E4-4CB5-9CC9-01CB647C7F68}"/>
              </a:ext>
            </a:extLst>
          </p:cNvPr>
          <p:cNvSpPr txBox="1">
            <a:spLocks/>
          </p:cNvSpPr>
          <p:nvPr/>
        </p:nvSpPr>
        <p:spPr>
          <a:xfrm>
            <a:off x="1347537" y="1251285"/>
            <a:ext cx="753176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8593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1B7C-E661-4BF3-B904-A77A84D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dirty="0"/>
              <a:t>Staafjes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C7F5E5-86C8-4C9D-8083-92308573C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3" r="31355"/>
          <a:stretch/>
        </p:blipFill>
        <p:spPr>
          <a:xfrm>
            <a:off x="1842444" y="533400"/>
            <a:ext cx="2651964" cy="57912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CF101-F85D-4BCA-8176-27424597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nl-NL" dirty="0"/>
              <a:t>Staafjes (bacillen)</a:t>
            </a:r>
          </a:p>
          <a:p>
            <a:pPr lvl="1"/>
            <a:r>
              <a:rPr lang="nl-NL" dirty="0"/>
              <a:t>Kan kort zijn of erg lang</a:t>
            </a:r>
          </a:p>
          <a:p>
            <a:r>
              <a:rPr lang="nl-NL" dirty="0" err="1"/>
              <a:t>Diplobacilli</a:t>
            </a:r>
            <a:r>
              <a:rPr lang="nl-NL" dirty="0"/>
              <a:t>  </a:t>
            </a:r>
          </a:p>
          <a:p>
            <a:r>
              <a:rPr lang="nl-NL" dirty="0" err="1"/>
              <a:t>Streptobacilli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E7A8122-56E4-4CB5-9CC9-01CB647C7F68}"/>
              </a:ext>
            </a:extLst>
          </p:cNvPr>
          <p:cNvSpPr txBox="1">
            <a:spLocks/>
          </p:cNvSpPr>
          <p:nvPr/>
        </p:nvSpPr>
        <p:spPr>
          <a:xfrm>
            <a:off x="1347537" y="1251285"/>
            <a:ext cx="753176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04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CAE4AA-F52C-4C91-B95F-F80A9452A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93973"/>
            <a:ext cx="5270053" cy="52700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E6568-FF67-4EFA-BBCE-FED3ACCBB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638" y="2562726"/>
            <a:ext cx="5460362" cy="376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i="1" dirty="0"/>
              <a:t>Waar hebben we het vorige week over gehad?</a:t>
            </a:r>
          </a:p>
        </p:txBody>
      </p:sp>
    </p:spTree>
    <p:extLst>
      <p:ext uri="{BB962C8B-B14F-4D97-AF65-F5344CB8AC3E}">
        <p14:creationId xmlns:p14="http://schemas.microsoft.com/office/powerpoint/2010/main" val="15258967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1B7C-E661-4BF3-B904-A77A84D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dirty="0"/>
              <a:t>Andere vormen</a:t>
            </a:r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CF101-F85D-4BCA-8176-27424597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nl-NL" dirty="0"/>
              <a:t>Spirillen (</a:t>
            </a:r>
            <a:r>
              <a:rPr lang="nl-NL" dirty="0" err="1"/>
              <a:t>spirochete</a:t>
            </a:r>
            <a:r>
              <a:rPr lang="nl-NL" dirty="0"/>
              <a:t>)</a:t>
            </a:r>
          </a:p>
          <a:p>
            <a:r>
              <a:rPr lang="nl-NL" dirty="0" err="1"/>
              <a:t>Vibrionen</a:t>
            </a:r>
            <a:r>
              <a:rPr lang="nl-NL" dirty="0"/>
              <a:t> </a:t>
            </a:r>
          </a:p>
          <a:p>
            <a:r>
              <a:rPr lang="nl-NL" dirty="0" err="1"/>
              <a:t>Filamenteuze</a:t>
            </a:r>
            <a:r>
              <a:rPr lang="nl-NL" dirty="0"/>
              <a:t> bacteriën</a:t>
            </a:r>
          </a:p>
          <a:p>
            <a:r>
              <a:rPr lang="nl-NL" dirty="0"/>
              <a:t>Sporevormende bacterie</a:t>
            </a:r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E7A8122-56E4-4CB5-9CC9-01CB647C7F68}"/>
              </a:ext>
            </a:extLst>
          </p:cNvPr>
          <p:cNvSpPr txBox="1">
            <a:spLocks/>
          </p:cNvSpPr>
          <p:nvPr/>
        </p:nvSpPr>
        <p:spPr>
          <a:xfrm>
            <a:off x="1347537" y="1251285"/>
            <a:ext cx="753176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30EDF8B-DD20-4524-933C-A174F57F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00" r="-623" b="22784"/>
          <a:stretch/>
        </p:blipFill>
        <p:spPr>
          <a:xfrm>
            <a:off x="2120412" y="542926"/>
            <a:ext cx="3048242" cy="59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36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641B7C-E661-4BF3-B904-A77A84D4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nl-NL" sz="3100"/>
              <a:t>Sporenvormende bacterie</a:t>
            </a:r>
          </a:p>
        </p:txBody>
      </p:sp>
      <p:pic>
        <p:nvPicPr>
          <p:cNvPr id="2050" name="Picture 2" descr="Foodborne illness caused by sporeforming bacteria - Outbreak News Today">
            <a:extLst>
              <a:ext uri="{FF2B5EF4-FFF2-40B4-BE49-F238E27FC236}">
                <a16:creationId xmlns:a16="http://schemas.microsoft.com/office/drawing/2014/main" id="{1B2EDA2D-1C4E-4DC0-84E0-59254583C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6" t="3368" r="9514" b="14425"/>
          <a:stretch/>
        </p:blipFill>
        <p:spPr bwMode="auto">
          <a:xfrm>
            <a:off x="533400" y="814219"/>
            <a:ext cx="5270053" cy="52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DCF101-F85D-4BCA-8176-27424597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252" y="1828801"/>
            <a:ext cx="523774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Onder ongunstige omstandigheden kunnen sommige staafvormige bacteriën sporen vormen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</a:t>
            </a:r>
            <a:r>
              <a:rPr lang="nl-NL" b="1" dirty="0" err="1"/>
              <a:t>endospore</a:t>
            </a:r>
            <a:r>
              <a:rPr lang="nl-NL" dirty="0"/>
              <a:t> is een structuur met een dikke sporenwand, waarin DNA is opgeslagen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 gunstige omstandigheden kan het uitgroeien tot een nieuwe cel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E7A8122-56E4-4CB5-9CC9-01CB647C7F68}"/>
              </a:ext>
            </a:extLst>
          </p:cNvPr>
          <p:cNvSpPr txBox="1">
            <a:spLocks/>
          </p:cNvSpPr>
          <p:nvPr/>
        </p:nvSpPr>
        <p:spPr>
          <a:xfrm>
            <a:off x="1347537" y="1251285"/>
            <a:ext cx="7531768" cy="552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852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4A785-5C43-41DF-B23D-79CE9B7A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0"/>
            <a:ext cx="10756900" cy="1382156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Bacteriële structuur en functie</a:t>
            </a:r>
          </a:p>
        </p:txBody>
      </p:sp>
      <p:pic>
        <p:nvPicPr>
          <p:cNvPr id="4" name="Onlinemedia 3" title="Bacterial Structure and Functions">
            <a:hlinkClick r:id="" action="ppaction://media"/>
            <a:extLst>
              <a:ext uri="{FF2B5EF4-FFF2-40B4-BE49-F238E27FC236}">
                <a16:creationId xmlns:a16="http://schemas.microsoft.com/office/drawing/2014/main" id="{09E59B85-69C7-41D8-BC6B-C7275E8891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06500" y="1067081"/>
            <a:ext cx="9665579" cy="54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2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34B98-E943-43CF-AC19-2BA3A523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via wikiwijs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5E22BF-7232-4414-B02C-79AFC4AE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Wat 	</a:t>
            </a:r>
            <a:r>
              <a:rPr lang="nl-NL" dirty="0"/>
              <a:t>Ga naar de wikiwijs en doe de oefening. Deze oefening bestaat uit 5 vragen en 	is om te kijken of je het goed hebt begrepen. Gebruik tijdens het invullen niet 	het boek. Kijk bij fouten na afloop nog even goed naar pagina 238 t/m 242.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Hoe 	</a:t>
            </a:r>
            <a:r>
              <a:rPr lang="nl-NL" dirty="0"/>
              <a:t>Zelfstandig 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Tijd	</a:t>
            </a:r>
            <a:r>
              <a:rPr lang="nl-NL" dirty="0"/>
              <a:t>10 minuten </a:t>
            </a:r>
          </a:p>
          <a:p>
            <a:pPr marL="0" indent="0">
              <a:buNone/>
            </a:pPr>
            <a:r>
              <a:rPr lang="nl-NL" b="1" dirty="0"/>
              <a:t>Klaar	</a:t>
            </a:r>
            <a:r>
              <a:rPr lang="nl-NL" dirty="0"/>
              <a:t>Ga aan de slag met je presentatie 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553738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F7B06-A5FE-4BE1-B283-9D462A1A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E4484-C33D-4B85-96D8-D172EBE9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ging de les? </a:t>
            </a:r>
          </a:p>
          <a:p>
            <a:endParaRPr lang="nl-NL" dirty="0"/>
          </a:p>
          <a:p>
            <a:r>
              <a:rPr lang="nl-NL" dirty="0"/>
              <a:t>Morgen tijdens de praktijk…. 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Denk om je voorbereiding!!</a:t>
            </a:r>
          </a:p>
          <a:p>
            <a:endParaRPr lang="nl-NL" dirty="0"/>
          </a:p>
          <a:p>
            <a:r>
              <a:rPr lang="nl-NL" b="1" dirty="0"/>
              <a:t>Volgende week: </a:t>
            </a:r>
            <a:r>
              <a:rPr lang="nl-NL" dirty="0"/>
              <a:t>Voorjaarsvakantie!! :D </a:t>
            </a:r>
          </a:p>
          <a:p>
            <a:r>
              <a:rPr lang="nl-NL" b="1" dirty="0"/>
              <a:t>Na de vakantie: </a:t>
            </a:r>
            <a:r>
              <a:rPr lang="nl-NL" sz="2400" dirty="0">
                <a:effectLst/>
              </a:rPr>
              <a:t>Benodigde voedingsstoffen, reincultuur en bacteriekolonie</a:t>
            </a:r>
            <a:endParaRPr lang="nl-NL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003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2211D-D093-4069-A0ED-D6665649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55DEC02-4547-49C6-BA42-6C8B26FCB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69502"/>
              </p:ext>
            </p:extLst>
          </p:nvPr>
        </p:nvGraphicFramePr>
        <p:xfrm>
          <a:off x="0" y="0"/>
          <a:ext cx="12192000" cy="724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74">
                  <a:extLst>
                    <a:ext uri="{9D8B030D-6E8A-4147-A177-3AD203B41FA5}">
                      <a16:colId xmlns:a16="http://schemas.microsoft.com/office/drawing/2014/main" val="2426032127"/>
                    </a:ext>
                  </a:extLst>
                </a:gridCol>
                <a:gridCol w="1932466">
                  <a:extLst>
                    <a:ext uri="{9D8B030D-6E8A-4147-A177-3AD203B41FA5}">
                      <a16:colId xmlns:a16="http://schemas.microsoft.com/office/drawing/2014/main" val="3878283742"/>
                    </a:ext>
                  </a:extLst>
                </a:gridCol>
                <a:gridCol w="4391701">
                  <a:extLst>
                    <a:ext uri="{9D8B030D-6E8A-4147-A177-3AD203B41FA5}">
                      <a16:colId xmlns:a16="http://schemas.microsoft.com/office/drawing/2014/main" val="1747208183"/>
                    </a:ext>
                  </a:extLst>
                </a:gridCol>
                <a:gridCol w="2079199">
                  <a:extLst>
                    <a:ext uri="{9D8B030D-6E8A-4147-A177-3AD203B41FA5}">
                      <a16:colId xmlns:a16="http://schemas.microsoft.com/office/drawing/2014/main" val="3789626887"/>
                    </a:ext>
                  </a:extLst>
                </a:gridCol>
                <a:gridCol w="2215660">
                  <a:extLst>
                    <a:ext uri="{9D8B030D-6E8A-4147-A177-3AD203B41FA5}">
                      <a16:colId xmlns:a16="http://schemas.microsoft.com/office/drawing/2014/main" val="1220081353"/>
                    </a:ext>
                  </a:extLst>
                </a:gridCol>
              </a:tblGrid>
              <a:tr h="274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err="1">
                          <a:effectLst/>
                        </a:rPr>
                        <a:t>Weeknr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Lesinhoud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Bijhorende leerdoelen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Lesmateriaal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693274773"/>
                  </a:ext>
                </a:extLst>
              </a:tr>
              <a:tr h="7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6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Indeling van micro-organismen en het nut en schadelijkheid van micro-organismen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 + 2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hs.12, bl.236-237 + bl.243-244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69777911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Vermenigvuldiging, bouw en rangschikking van bacteriën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3 + 6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Biologie voor analisten, hs.12, bl.238-242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09563888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Voorjaarsvakantie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504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3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Benodigde voedingsstoffen, reincultuur en bacteriekolonie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4 + 5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hs.13, bl.254-258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1333162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Factoren van invloed op groei, Groeicurve van bacteriën in een batchcultuur en groei meten op het lab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 7 + 8 + 9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hs.13 bl.258-264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977126498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De bouw van virussen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hs.12, bl.249-250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40876750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Presentaties bacteriën 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91388829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13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7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Uitloop, vragen, oefentoets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858752232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270499279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Toetsbespreking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4181027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Oogstweek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Herkansing 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48194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29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587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007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DA7B-B42F-446D-8195-E9DC5FDD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A0B15-0BE6-458F-BD14-51443ED0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333333"/>
                </a:solidFill>
              </a:rPr>
              <a:t>De bouw van bacteriën </a:t>
            </a:r>
          </a:p>
          <a:p>
            <a:r>
              <a:rPr lang="nl-NL" sz="2800" dirty="0">
                <a:solidFill>
                  <a:srgbClr val="333333"/>
                </a:solidFill>
              </a:rPr>
              <a:t>Het verschil tussen grampositieve- en gramnegatieve bacteriën</a:t>
            </a:r>
          </a:p>
          <a:p>
            <a:r>
              <a:rPr lang="nl-NL" sz="2800" dirty="0">
                <a:solidFill>
                  <a:srgbClr val="333333"/>
                </a:solidFill>
              </a:rPr>
              <a:t>De verschillende vormen en groeiwijzen van bacteriën</a:t>
            </a:r>
          </a:p>
          <a:p>
            <a:r>
              <a:rPr lang="nl-NL" sz="2800" dirty="0">
                <a:solidFill>
                  <a:srgbClr val="333333"/>
                </a:solidFill>
              </a:rPr>
              <a:t>De manier van delen van een bacterie </a:t>
            </a:r>
          </a:p>
          <a:p>
            <a:r>
              <a:rPr lang="nl-NL" sz="2800" dirty="0">
                <a:solidFill>
                  <a:srgbClr val="333333"/>
                </a:solidFill>
              </a:rPr>
              <a:t>Wat een spore is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3980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3E6AD2-5821-410E-AE97-4E323D7D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84" y="1612999"/>
            <a:ext cx="6336127" cy="486297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41E7FE3-7F68-4E55-B21A-CA5F53AD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nl-NL" dirty="0"/>
              <a:t>De bouw van een bacterie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09B95-D039-4E51-8162-667567DB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59" y="2023144"/>
            <a:ext cx="4632341" cy="4190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Prokaryote cellen </a:t>
            </a:r>
          </a:p>
          <a:p>
            <a:r>
              <a:rPr lang="nl-NL" dirty="0"/>
              <a:t>Erg klein, 0,2 tot 5 </a:t>
            </a:r>
            <a:r>
              <a:rPr lang="el-GR" i="0" dirty="0">
                <a:solidFill>
                  <a:srgbClr val="202122"/>
                </a:solidFill>
                <a:effectLst/>
              </a:rPr>
              <a:t>μ</a:t>
            </a:r>
            <a:r>
              <a:rPr lang="nl-NL" i="0" dirty="0">
                <a:solidFill>
                  <a:srgbClr val="202122"/>
                </a:solidFill>
                <a:effectLst/>
              </a:rPr>
              <a:t>m</a:t>
            </a:r>
          </a:p>
          <a:p>
            <a:r>
              <a:rPr lang="nl-NL" dirty="0">
                <a:solidFill>
                  <a:srgbClr val="202122"/>
                </a:solidFill>
              </a:rPr>
              <a:t>Hebben een celwand</a:t>
            </a:r>
            <a:endParaRPr lang="nl-NL" i="0" dirty="0">
              <a:solidFill>
                <a:srgbClr val="202122"/>
              </a:solidFill>
              <a:effectLst/>
            </a:endParaRPr>
          </a:p>
          <a:p>
            <a:r>
              <a:rPr lang="nl-NL" dirty="0">
                <a:solidFill>
                  <a:srgbClr val="202122"/>
                </a:solidFill>
              </a:rPr>
              <a:t>Geen kernmembraan, erfelijk materiaal ligt los </a:t>
            </a:r>
          </a:p>
          <a:p>
            <a:r>
              <a:rPr lang="nl-NL" dirty="0">
                <a:solidFill>
                  <a:srgbClr val="202122"/>
                </a:solidFill>
              </a:rPr>
              <a:t>Geen celorganellen als mitochondria</a:t>
            </a:r>
            <a:endParaRPr lang="nl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414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3E6AD2-5821-410E-AE97-4E323D7D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58" y="2048979"/>
            <a:ext cx="5328264" cy="40894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41E7FE3-7F68-4E55-B21A-CA5F53AD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nl-NL" dirty="0"/>
              <a:t>Onderdelen van een bacterie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09B95-D039-4E51-8162-667567DB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917700"/>
            <a:ext cx="6465046" cy="4711700"/>
          </a:xfrm>
        </p:spPr>
        <p:txBody>
          <a:bodyPr>
            <a:normAutofit/>
          </a:bodyPr>
          <a:lstStyle/>
          <a:p>
            <a:r>
              <a:rPr lang="nl-NL" sz="2800" dirty="0"/>
              <a:t>Buiten het celmembraan een </a:t>
            </a:r>
            <a:r>
              <a:rPr lang="nl-NL" sz="2800" b="1" dirty="0"/>
              <a:t>celwand</a:t>
            </a:r>
          </a:p>
          <a:p>
            <a:pPr lvl="1"/>
            <a:r>
              <a:rPr lang="nl-NL" sz="2400" dirty="0"/>
              <a:t>Bestaat uit </a:t>
            </a:r>
            <a:r>
              <a:rPr lang="nl-NL" sz="2400" b="1" dirty="0" err="1"/>
              <a:t>peptidoglycaan</a:t>
            </a:r>
            <a:endParaRPr lang="nl-NL" sz="2400" b="1" dirty="0"/>
          </a:p>
          <a:p>
            <a:endParaRPr lang="nl-NL" sz="2800" dirty="0"/>
          </a:p>
          <a:p>
            <a:r>
              <a:rPr lang="nl-NL" sz="2800" dirty="0"/>
              <a:t>Om de celwand zit een </a:t>
            </a:r>
            <a:r>
              <a:rPr lang="nl-NL" sz="2800" b="1" dirty="0"/>
              <a:t>kapsel</a:t>
            </a:r>
            <a:r>
              <a:rPr lang="nl-NL" sz="2800" dirty="0"/>
              <a:t> of </a:t>
            </a:r>
            <a:r>
              <a:rPr lang="nl-NL" sz="2800" b="1" dirty="0"/>
              <a:t>slijmlaag</a:t>
            </a:r>
          </a:p>
          <a:p>
            <a:pPr lvl="1"/>
            <a:r>
              <a:rPr lang="nl-NL" sz="2400" dirty="0"/>
              <a:t>Slijmlaag spoelt gemakkelijk weg</a:t>
            </a:r>
          </a:p>
          <a:p>
            <a:pPr lvl="1"/>
            <a:r>
              <a:rPr lang="nl-NL" sz="2400" dirty="0"/>
              <a:t>Kapsel zeer sterk gebonden aan bacterie</a:t>
            </a:r>
          </a:p>
          <a:p>
            <a:pPr lvl="1"/>
            <a:r>
              <a:rPr lang="nl-NL" sz="2400" dirty="0"/>
              <a:t>Dient voor hechting aan oppervlakken en bied bescherming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82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3E6AD2-5821-410E-AE97-4E323D7D1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758" y="2048979"/>
            <a:ext cx="5328264" cy="40894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41E7FE3-7F68-4E55-B21A-CA5F53AD1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nl-NL" dirty="0"/>
              <a:t>Onderdelen van een bacterie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09B95-D039-4E51-8162-667567DB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1917700"/>
            <a:ext cx="6465046" cy="4711700"/>
          </a:xfrm>
        </p:spPr>
        <p:txBody>
          <a:bodyPr>
            <a:normAutofit/>
          </a:bodyPr>
          <a:lstStyle/>
          <a:p>
            <a:r>
              <a:rPr lang="nl-NL" sz="2800" dirty="0"/>
              <a:t>Bewegelijke bacteriën hebben een </a:t>
            </a:r>
            <a:r>
              <a:rPr lang="nl-NL" sz="2800" b="1" dirty="0" err="1"/>
              <a:t>flagel</a:t>
            </a:r>
            <a:endParaRPr lang="nl-NL" sz="2800" b="1" dirty="0"/>
          </a:p>
          <a:p>
            <a:endParaRPr lang="nl-NL" sz="2800" b="1" dirty="0"/>
          </a:p>
          <a:p>
            <a:r>
              <a:rPr lang="nl-NL" sz="2800" dirty="0"/>
              <a:t>Korte </a:t>
            </a:r>
            <a:r>
              <a:rPr lang="nl-NL" sz="2800" dirty="0" err="1"/>
              <a:t>flagellen</a:t>
            </a:r>
            <a:r>
              <a:rPr lang="nl-NL" sz="2800" dirty="0"/>
              <a:t> noemen we </a:t>
            </a:r>
            <a:r>
              <a:rPr lang="nl-NL" sz="2800" b="1" dirty="0" err="1"/>
              <a:t>pili</a:t>
            </a:r>
            <a:r>
              <a:rPr lang="nl-NL" sz="2800" b="1" dirty="0"/>
              <a:t> </a:t>
            </a:r>
          </a:p>
          <a:p>
            <a:pPr lvl="1"/>
            <a:r>
              <a:rPr lang="nl-NL" sz="2400" dirty="0" err="1"/>
              <a:t>Pili</a:t>
            </a:r>
            <a:r>
              <a:rPr lang="nl-NL" sz="2400" dirty="0"/>
              <a:t> dient ter assistentie hechten aan oppervlak</a:t>
            </a:r>
          </a:p>
          <a:p>
            <a:endParaRPr lang="nl-NL" sz="28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161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984</Words>
  <Application>Microsoft Office PowerPoint</Application>
  <PresentationFormat>Breedbeeld</PresentationFormat>
  <Paragraphs>192</Paragraphs>
  <Slides>24</Slides>
  <Notes>5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Univers Condensed Light</vt:lpstr>
      <vt:lpstr>Walbaum Display Light</vt:lpstr>
      <vt:lpstr>AngleLinesVTI</vt:lpstr>
      <vt:lpstr>Microbiologie</vt:lpstr>
      <vt:lpstr>PowerPoint-presentatie</vt:lpstr>
      <vt:lpstr>PowerPoint-presentatie</vt:lpstr>
      <vt:lpstr>Leerdoelen</vt:lpstr>
      <vt:lpstr>Leerdoelen</vt:lpstr>
      <vt:lpstr>Les onderwerpen:</vt:lpstr>
      <vt:lpstr>De bouw van een bacterie</vt:lpstr>
      <vt:lpstr>Onderdelen van een bacterie</vt:lpstr>
      <vt:lpstr>Onderdelen van een bacterie</vt:lpstr>
      <vt:lpstr>Onderdelen van een bacterie</vt:lpstr>
      <vt:lpstr>Werkblad</vt:lpstr>
      <vt:lpstr>Werkblad - Bespreken</vt:lpstr>
      <vt:lpstr>Hans christian Gram </vt:lpstr>
      <vt:lpstr>Gramkleuring</vt:lpstr>
      <vt:lpstr>Gramkleuring</vt:lpstr>
      <vt:lpstr>Hoe maak je een gram preparaat?</vt:lpstr>
      <vt:lpstr>Vormen van bacteriën</vt:lpstr>
      <vt:lpstr>Kokken</vt:lpstr>
      <vt:lpstr>Staafjes</vt:lpstr>
      <vt:lpstr>Andere vormen</vt:lpstr>
      <vt:lpstr>Sporenvormende bacterie</vt:lpstr>
      <vt:lpstr>Bacteriële structuur en functie</vt:lpstr>
      <vt:lpstr>Oefening via wikiwijs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</dc:title>
  <dc:creator>rianne zijlstra</dc:creator>
  <cp:lastModifiedBy>rianne zijlstra</cp:lastModifiedBy>
  <cp:revision>5</cp:revision>
  <dcterms:created xsi:type="dcterms:W3CDTF">2022-02-10T14:55:09Z</dcterms:created>
  <dcterms:modified xsi:type="dcterms:W3CDTF">2022-02-14T15:05:40Z</dcterms:modified>
</cp:coreProperties>
</file>